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media/image15.jpg" ContentType="image/png"/>
  <Override PartName="/ppt/media/image20.jpg" ContentType="image/unknown"/>
  <Override PartName="/ppt/media/image21.jpg" ContentType="image/unknown"/>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7" r:id="rId10"/>
    <p:sldId id="265" r:id="rId11"/>
    <p:sldId id="264" r:id="rId12"/>
    <p:sldId id="266"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48" autoAdjust="0"/>
    <p:restoredTop sz="94660"/>
  </p:normalViewPr>
  <p:slideViewPr>
    <p:cSldViewPr snapToGrid="0">
      <p:cViewPr varScale="1">
        <p:scale>
          <a:sx n="94" d="100"/>
          <a:sy n="94" d="100"/>
        </p:scale>
        <p:origin x="110" y="1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11/11/2023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11/11/2023</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8"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6.xml"/><Relationship Id="rId4" Type="http://schemas.openxmlformats.org/officeDocument/2006/relationships/image" Target="../media/image25.jpg"/></Relationships>
</file>

<file path=ppt/slides/_rels/slide1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6.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6.xml"/><Relationship Id="rId4" Type="http://schemas.openxmlformats.org/officeDocument/2006/relationships/image" Target="../media/image16.jpg"/></Relationships>
</file>

<file path=ppt/slides/_rels/slide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6.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6.xml"/><Relationship Id="rId4" Type="http://schemas.openxmlformats.org/officeDocument/2006/relationships/image" Target="../media/image2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E9FE1C-8C49-0A51-5145-E499FFCEFD3C}"/>
              </a:ext>
            </a:extLst>
          </p:cNvPr>
          <p:cNvSpPr>
            <a:spLocks noGrp="1"/>
          </p:cNvSpPr>
          <p:nvPr>
            <p:ph type="ctrTitle"/>
          </p:nvPr>
        </p:nvSpPr>
        <p:spPr>
          <a:xfrm>
            <a:off x="985419" y="1242874"/>
            <a:ext cx="8034293" cy="2009148"/>
          </a:xfrm>
        </p:spPr>
        <p:txBody>
          <a:bodyPr>
            <a:normAutofit/>
          </a:bodyPr>
          <a:lstStyle/>
          <a:p>
            <a:r>
              <a:rPr lang="en-IN" sz="4400" b="1" dirty="0">
                <a:latin typeface="Mongolian Baiti" panose="03000500000000000000" pitchFamily="66" charset="0"/>
                <a:cs typeface="Mongolian Baiti" panose="03000500000000000000" pitchFamily="66" charset="0"/>
              </a:rPr>
              <a:t>The growing  concern of</a:t>
            </a:r>
            <a:br>
              <a:rPr lang="en-IN" sz="4400" b="1" dirty="0">
                <a:latin typeface="Mongolian Baiti" panose="03000500000000000000" pitchFamily="66" charset="0"/>
                <a:cs typeface="Mongolian Baiti" panose="03000500000000000000" pitchFamily="66" charset="0"/>
              </a:rPr>
            </a:br>
            <a:r>
              <a:rPr lang="en-IN" sz="4400" b="1" dirty="0">
                <a:latin typeface="Mongolian Baiti" panose="03000500000000000000" pitchFamily="66" charset="0"/>
                <a:cs typeface="Mongolian Baiti" panose="03000500000000000000" pitchFamily="66" charset="0"/>
              </a:rPr>
              <a:t>mobile  phone addiction </a:t>
            </a:r>
          </a:p>
        </p:txBody>
      </p:sp>
      <p:sp>
        <p:nvSpPr>
          <p:cNvPr id="9" name="TextBox 8">
            <a:extLst>
              <a:ext uri="{FF2B5EF4-FFF2-40B4-BE49-F238E27FC236}">
                <a16:creationId xmlns:a16="http://schemas.microsoft.com/office/drawing/2014/main" id="{2D42C938-F7EF-814A-C14F-E8E87A76D4C0}"/>
              </a:ext>
            </a:extLst>
          </p:cNvPr>
          <p:cNvSpPr txBox="1"/>
          <p:nvPr/>
        </p:nvSpPr>
        <p:spPr>
          <a:xfrm>
            <a:off x="8806648" y="5717118"/>
            <a:ext cx="3542191" cy="923330"/>
          </a:xfrm>
          <a:prstGeom prst="rect">
            <a:avLst/>
          </a:prstGeom>
          <a:noFill/>
        </p:spPr>
        <p:txBody>
          <a:bodyPr wrap="square" rtlCol="0">
            <a:spAutoFit/>
          </a:bodyPr>
          <a:lstStyle/>
          <a:p>
            <a:r>
              <a:rPr lang="en-IN" dirty="0"/>
              <a:t>NAME – PRIYANSHU</a:t>
            </a:r>
          </a:p>
          <a:p>
            <a:r>
              <a:rPr lang="en-IN" dirty="0"/>
              <a:t>CLASS – ITB2</a:t>
            </a:r>
          </a:p>
          <a:p>
            <a:r>
              <a:rPr lang="en-IN" dirty="0"/>
              <a:t>ROLL NO – 2221132/2203872</a:t>
            </a:r>
          </a:p>
        </p:txBody>
      </p:sp>
      <p:pic>
        <p:nvPicPr>
          <p:cNvPr id="4" name="Picture 3">
            <a:extLst>
              <a:ext uri="{FF2B5EF4-FFF2-40B4-BE49-F238E27FC236}">
                <a16:creationId xmlns:a16="http://schemas.microsoft.com/office/drawing/2014/main" id="{09701AE4-227C-1FAA-8317-BE825D9634D2}"/>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9804" b="97876" l="9804" r="98693">
                        <a14:foregroundMark x1="51307" y1="40686" x2="38889" y2="23693"/>
                        <a14:foregroundMark x1="38889" y1="23693" x2="38562" y2="29739"/>
                        <a14:foregroundMark x1="40523" y1="27941" x2="46242" y2="46405"/>
                        <a14:foregroundMark x1="46242" y1="46405" x2="52941" y2="52124"/>
                        <a14:foregroundMark x1="60294" y1="25327" x2="58824" y2="62255"/>
                        <a14:foregroundMark x1="58824" y1="62255" x2="38235" y2="58987"/>
                        <a14:foregroundMark x1="38235" y1="58987" x2="35948" y2="35458"/>
                        <a14:foregroundMark x1="35948" y1="35458" x2="42157" y2="63562"/>
                        <a14:foregroundMark x1="42157" y1="63562" x2="42484" y2="60621"/>
                        <a14:foregroundMark x1="52614" y1="57843" x2="49346" y2="51471"/>
                        <a14:foregroundMark x1="53268" y1="58987" x2="51961" y2="54248"/>
                        <a14:foregroundMark x1="53595" y1="22222" x2="35458" y2="20915"/>
                        <a14:foregroundMark x1="90523" y1="72712" x2="98693" y2="85784"/>
                        <a14:foregroundMark x1="76144" y1="91176" x2="83170" y2="97876"/>
                      </a14:backgroundRemoval>
                    </a14:imgEffect>
                  </a14:imgLayer>
                </a14:imgProps>
              </a:ext>
            </a:extLst>
          </a:blip>
          <a:stretch>
            <a:fillRect/>
          </a:stretch>
        </p:blipFill>
        <p:spPr>
          <a:xfrm>
            <a:off x="8641997" y="1657904"/>
            <a:ext cx="3542191" cy="3542191"/>
          </a:xfrm>
          <a:prstGeom prst="rect">
            <a:avLst/>
          </a:prstGeom>
        </p:spPr>
      </p:pic>
    </p:spTree>
    <p:extLst>
      <p:ext uri="{BB962C8B-B14F-4D97-AF65-F5344CB8AC3E}">
        <p14:creationId xmlns:p14="http://schemas.microsoft.com/office/powerpoint/2010/main" val="5371933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42A30-470A-4BEF-6D5F-6E457A265D88}"/>
              </a:ext>
            </a:extLst>
          </p:cNvPr>
          <p:cNvSpPr>
            <a:spLocks noGrp="1"/>
          </p:cNvSpPr>
          <p:nvPr>
            <p:ph type="title"/>
          </p:nvPr>
        </p:nvSpPr>
        <p:spPr/>
        <p:txBody>
          <a:bodyPr/>
          <a:lstStyle/>
          <a:p>
            <a:r>
              <a:rPr lang="en-IN" dirty="0">
                <a:latin typeface="Arial Black" panose="020B0A04020102020204" pitchFamily="34" charset="0"/>
              </a:rPr>
              <a:t>Tips for prevention management </a:t>
            </a:r>
          </a:p>
        </p:txBody>
      </p:sp>
      <p:sp>
        <p:nvSpPr>
          <p:cNvPr id="6" name="TextBox 5">
            <a:extLst>
              <a:ext uri="{FF2B5EF4-FFF2-40B4-BE49-F238E27FC236}">
                <a16:creationId xmlns:a16="http://schemas.microsoft.com/office/drawing/2014/main" id="{5682B5F0-FE0C-6FF7-0B9C-C36930671E47}"/>
              </a:ext>
            </a:extLst>
          </p:cNvPr>
          <p:cNvSpPr txBox="1"/>
          <p:nvPr/>
        </p:nvSpPr>
        <p:spPr>
          <a:xfrm>
            <a:off x="685801" y="1935567"/>
            <a:ext cx="4122963" cy="3970318"/>
          </a:xfrm>
          <a:prstGeom prst="rect">
            <a:avLst/>
          </a:prstGeom>
          <a:noFill/>
        </p:spPr>
        <p:txBody>
          <a:bodyPr wrap="square">
            <a:spAutoFit/>
          </a:bodyPr>
          <a:lstStyle/>
          <a:p>
            <a:pPr marL="342900" indent="-342900">
              <a:buFont typeface="Courier New" panose="02070309020205020404" pitchFamily="49" charset="0"/>
              <a:buChar char="o"/>
            </a:pPr>
            <a:r>
              <a:rPr lang="en-IN" sz="2400" dirty="0"/>
              <a:t>Practicing Digital detox</a:t>
            </a:r>
          </a:p>
          <a:p>
            <a:pPr marL="342900" indent="-342900">
              <a:buFont typeface="Courier New" panose="02070309020205020404" pitchFamily="49" charset="0"/>
              <a:buChar char="o"/>
            </a:pPr>
            <a:r>
              <a:rPr lang="en-IN" sz="2400" dirty="0"/>
              <a:t>Practice the 20-20-20 rule</a:t>
            </a:r>
          </a:p>
          <a:p>
            <a:pPr marL="342900" indent="-342900">
              <a:buFont typeface="Courier New" panose="02070309020205020404" pitchFamily="49" charset="0"/>
              <a:buChar char="o"/>
            </a:pPr>
            <a:r>
              <a:rPr lang="en-IN" sz="2400" dirty="0"/>
              <a:t>Uninstall unnecessary apps</a:t>
            </a:r>
          </a:p>
          <a:p>
            <a:pPr marL="342900" indent="-342900">
              <a:buFont typeface="Courier New" panose="02070309020205020404" pitchFamily="49" charset="0"/>
              <a:buChar char="o"/>
            </a:pPr>
            <a:r>
              <a:rPr lang="en-IN" sz="2400" dirty="0"/>
              <a:t>Turn your phone grayscale </a:t>
            </a:r>
          </a:p>
          <a:p>
            <a:pPr marL="342900" indent="-342900">
              <a:buFont typeface="Courier New" panose="02070309020205020404" pitchFamily="49" charset="0"/>
              <a:buChar char="o"/>
            </a:pPr>
            <a:r>
              <a:rPr lang="en-IN" sz="2400" dirty="0"/>
              <a:t>Track your usage </a:t>
            </a:r>
          </a:p>
          <a:p>
            <a:pPr marL="342900" indent="-342900">
              <a:buFont typeface="Courier New" panose="02070309020205020404" pitchFamily="49" charset="0"/>
              <a:buChar char="o"/>
            </a:pPr>
            <a:r>
              <a:rPr lang="en-IN" sz="2400" dirty="0"/>
              <a:t>Seeking support </a:t>
            </a:r>
          </a:p>
          <a:p>
            <a:pPr marL="342900" indent="-342900">
              <a:buFont typeface="Courier New" panose="02070309020205020404" pitchFamily="49" charset="0"/>
              <a:buChar char="o"/>
            </a:pPr>
            <a:r>
              <a:rPr lang="en-IN" sz="2400" dirty="0"/>
              <a:t>Develop real-world relationships</a:t>
            </a:r>
          </a:p>
          <a:p>
            <a:pPr marL="342900" indent="-342900">
              <a:buFont typeface="Courier New" panose="02070309020205020404" pitchFamily="49" charset="0"/>
              <a:buChar char="o"/>
            </a:pPr>
            <a:r>
              <a:rPr lang="en-IN" sz="2400" dirty="0"/>
              <a:t>Set personal goal </a:t>
            </a:r>
            <a:endParaRPr lang="en-IN" sz="2000" dirty="0"/>
          </a:p>
          <a:p>
            <a:pPr marL="285750" indent="-285750">
              <a:buFont typeface="Courier New" panose="02070309020205020404" pitchFamily="49" charset="0"/>
              <a:buChar char="o"/>
            </a:pPr>
            <a:endParaRPr lang="en-IN" dirty="0"/>
          </a:p>
          <a:p>
            <a:pPr marL="285750" indent="-285750">
              <a:buFont typeface="Courier New" panose="02070309020205020404" pitchFamily="49" charset="0"/>
              <a:buChar char="o"/>
            </a:pPr>
            <a:endParaRPr lang="en-IN" dirty="0"/>
          </a:p>
        </p:txBody>
      </p:sp>
      <p:pic>
        <p:nvPicPr>
          <p:cNvPr id="5" name="Picture 4">
            <a:extLst>
              <a:ext uri="{FF2B5EF4-FFF2-40B4-BE49-F238E27FC236}">
                <a16:creationId xmlns:a16="http://schemas.microsoft.com/office/drawing/2014/main" id="{809CDAD5-F70B-9CA6-D9F6-ED770FA01E22}"/>
              </a:ext>
            </a:extLst>
          </p:cNvPr>
          <p:cNvPicPr>
            <a:picLocks noChangeAspect="1"/>
          </p:cNvPicPr>
          <p:nvPr/>
        </p:nvPicPr>
        <p:blipFill>
          <a:blip r:embed="rId2"/>
          <a:stretch>
            <a:fillRect/>
          </a:stretch>
        </p:blipFill>
        <p:spPr>
          <a:xfrm>
            <a:off x="6301181" y="3766157"/>
            <a:ext cx="2584385" cy="1752900"/>
          </a:xfrm>
          <a:prstGeom prst="rect">
            <a:avLst/>
          </a:prstGeom>
        </p:spPr>
      </p:pic>
      <p:pic>
        <p:nvPicPr>
          <p:cNvPr id="8" name="Picture 7">
            <a:extLst>
              <a:ext uri="{FF2B5EF4-FFF2-40B4-BE49-F238E27FC236}">
                <a16:creationId xmlns:a16="http://schemas.microsoft.com/office/drawing/2014/main" id="{AF452B3E-6C18-EAAA-8548-309BF637F21B}"/>
              </a:ext>
            </a:extLst>
          </p:cNvPr>
          <p:cNvPicPr>
            <a:picLocks noChangeAspect="1"/>
          </p:cNvPicPr>
          <p:nvPr/>
        </p:nvPicPr>
        <p:blipFill>
          <a:blip r:embed="rId3"/>
          <a:stretch>
            <a:fillRect/>
          </a:stretch>
        </p:blipFill>
        <p:spPr>
          <a:xfrm flipH="1">
            <a:off x="9111342" y="2349482"/>
            <a:ext cx="2701409" cy="2219309"/>
          </a:xfrm>
          <a:prstGeom prst="rect">
            <a:avLst/>
          </a:prstGeom>
        </p:spPr>
      </p:pic>
      <p:pic>
        <p:nvPicPr>
          <p:cNvPr id="3" name="Picture 2">
            <a:extLst>
              <a:ext uri="{FF2B5EF4-FFF2-40B4-BE49-F238E27FC236}">
                <a16:creationId xmlns:a16="http://schemas.microsoft.com/office/drawing/2014/main" id="{14A8C869-904F-AC92-94A1-27BCEB698CE7}"/>
              </a:ext>
            </a:extLst>
          </p:cNvPr>
          <p:cNvPicPr>
            <a:picLocks noChangeAspect="1"/>
          </p:cNvPicPr>
          <p:nvPr/>
        </p:nvPicPr>
        <p:blipFill>
          <a:blip r:embed="rId4"/>
          <a:stretch>
            <a:fillRect/>
          </a:stretch>
        </p:blipFill>
        <p:spPr>
          <a:xfrm>
            <a:off x="3542489" y="4792134"/>
            <a:ext cx="2532916" cy="1812773"/>
          </a:xfrm>
          <a:prstGeom prst="rect">
            <a:avLst/>
          </a:prstGeom>
        </p:spPr>
      </p:pic>
    </p:spTree>
    <p:extLst>
      <p:ext uri="{BB962C8B-B14F-4D97-AF65-F5344CB8AC3E}">
        <p14:creationId xmlns:p14="http://schemas.microsoft.com/office/powerpoint/2010/main" val="3970931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AD225-259A-E088-C086-B485E1D614E5}"/>
              </a:ext>
            </a:extLst>
          </p:cNvPr>
          <p:cNvSpPr>
            <a:spLocks noGrp="1"/>
          </p:cNvSpPr>
          <p:nvPr>
            <p:ph type="title"/>
          </p:nvPr>
        </p:nvSpPr>
        <p:spPr>
          <a:xfrm>
            <a:off x="3714751" y="695703"/>
            <a:ext cx="10131425" cy="1456267"/>
          </a:xfrm>
        </p:spPr>
        <p:txBody>
          <a:bodyPr/>
          <a:lstStyle/>
          <a:p>
            <a:r>
              <a:rPr lang="en-IN" dirty="0">
                <a:latin typeface="Arial Black" panose="020B0A04020102020204" pitchFamily="34" charset="0"/>
              </a:rPr>
              <a:t>Conclusion</a:t>
            </a:r>
          </a:p>
        </p:txBody>
      </p:sp>
      <p:sp>
        <p:nvSpPr>
          <p:cNvPr id="6" name="TextBox 5">
            <a:extLst>
              <a:ext uri="{FF2B5EF4-FFF2-40B4-BE49-F238E27FC236}">
                <a16:creationId xmlns:a16="http://schemas.microsoft.com/office/drawing/2014/main" id="{6873580E-0D6E-27F4-186E-C1EF9F2B934C}"/>
              </a:ext>
            </a:extLst>
          </p:cNvPr>
          <p:cNvSpPr txBox="1"/>
          <p:nvPr/>
        </p:nvSpPr>
        <p:spPr>
          <a:xfrm>
            <a:off x="1722664" y="2107747"/>
            <a:ext cx="7605943" cy="1200329"/>
          </a:xfrm>
          <a:prstGeom prst="rect">
            <a:avLst/>
          </a:prstGeom>
          <a:noFill/>
        </p:spPr>
        <p:txBody>
          <a:bodyPr wrap="square" rtlCol="0">
            <a:spAutoFit/>
          </a:bodyPr>
          <a:lstStyle/>
          <a:p>
            <a:pPr algn="ctr"/>
            <a:r>
              <a:rPr lang="en-IN" sz="2400" dirty="0"/>
              <a:t>Phone addiction is a going concern on individual’s mental health ,productivity and relationships. Its crucial to recognize the signs of addiction and take steps to address it.</a:t>
            </a:r>
          </a:p>
        </p:txBody>
      </p:sp>
      <p:pic>
        <p:nvPicPr>
          <p:cNvPr id="5" name="Picture 4">
            <a:extLst>
              <a:ext uri="{FF2B5EF4-FFF2-40B4-BE49-F238E27FC236}">
                <a16:creationId xmlns:a16="http://schemas.microsoft.com/office/drawing/2014/main" id="{B83B60F7-FB19-11EE-7722-C05A5F557CC2}"/>
              </a:ext>
            </a:extLst>
          </p:cNvPr>
          <p:cNvPicPr>
            <a:picLocks noChangeAspect="1"/>
          </p:cNvPicPr>
          <p:nvPr/>
        </p:nvPicPr>
        <p:blipFill>
          <a:blip r:embed="rId2"/>
          <a:stretch>
            <a:fillRect/>
          </a:stretch>
        </p:blipFill>
        <p:spPr>
          <a:xfrm>
            <a:off x="3714751" y="3829229"/>
            <a:ext cx="3946502" cy="2628900"/>
          </a:xfrm>
          <a:prstGeom prst="rect">
            <a:avLst/>
          </a:prstGeom>
        </p:spPr>
      </p:pic>
    </p:spTree>
    <p:extLst>
      <p:ext uri="{BB962C8B-B14F-4D97-AF65-F5344CB8AC3E}">
        <p14:creationId xmlns:p14="http://schemas.microsoft.com/office/powerpoint/2010/main" val="31017938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83235EA-5705-B567-56CE-C941EAA6B1A8}"/>
              </a:ext>
            </a:extLst>
          </p:cNvPr>
          <p:cNvSpPr/>
          <p:nvPr/>
        </p:nvSpPr>
        <p:spPr>
          <a:xfrm>
            <a:off x="1028700" y="628650"/>
            <a:ext cx="9837964" cy="5731329"/>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IN">
              <a:ln>
                <a:solidFill>
                  <a:schemeClr val="bg1"/>
                </a:solidFill>
              </a:ln>
              <a:solidFill>
                <a:schemeClr val="bg1">
                  <a:lumMod val="75000"/>
                  <a:lumOff val="25000"/>
                </a:schemeClr>
              </a:solidFill>
            </a:endParaRPr>
          </a:p>
        </p:txBody>
      </p:sp>
      <p:sp>
        <p:nvSpPr>
          <p:cNvPr id="4" name="Rectangle: Rounded Corners 3">
            <a:extLst>
              <a:ext uri="{FF2B5EF4-FFF2-40B4-BE49-F238E27FC236}">
                <a16:creationId xmlns:a16="http://schemas.microsoft.com/office/drawing/2014/main" id="{AD43F038-9F1A-DC6E-BEB9-5894AAB111C9}"/>
              </a:ext>
            </a:extLst>
          </p:cNvPr>
          <p:cNvSpPr/>
          <p:nvPr/>
        </p:nvSpPr>
        <p:spPr>
          <a:xfrm>
            <a:off x="2092171" y="2129984"/>
            <a:ext cx="4003829" cy="1458157"/>
          </a:xfrm>
          <a:prstGeom prst="roundRect">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en-IN" b="1">
              <a:ln w="22225">
                <a:solidFill>
                  <a:schemeClr val="accent2"/>
                </a:solidFill>
                <a:prstDash val="solid"/>
              </a:ln>
              <a:solidFill>
                <a:schemeClr val="accent2">
                  <a:lumMod val="40000"/>
                  <a:lumOff val="60000"/>
                </a:schemeClr>
              </a:solidFill>
            </a:endParaRPr>
          </a:p>
        </p:txBody>
      </p:sp>
      <p:sp>
        <p:nvSpPr>
          <p:cNvPr id="2" name="TextBox 1">
            <a:extLst>
              <a:ext uri="{FF2B5EF4-FFF2-40B4-BE49-F238E27FC236}">
                <a16:creationId xmlns:a16="http://schemas.microsoft.com/office/drawing/2014/main" id="{2A48F1FC-5E28-FDE3-0EE5-B611C2E72309}"/>
              </a:ext>
            </a:extLst>
          </p:cNvPr>
          <p:cNvSpPr txBox="1"/>
          <p:nvPr/>
        </p:nvSpPr>
        <p:spPr>
          <a:xfrm>
            <a:off x="2775752" y="2347934"/>
            <a:ext cx="3616171" cy="923330"/>
          </a:xfrm>
          <a:prstGeom prst="rect">
            <a:avLst/>
          </a:prstGeom>
          <a:noFill/>
        </p:spPr>
        <p:txBody>
          <a:bodyPr wrap="square" rtlCol="0">
            <a:spAutoFit/>
          </a:bodyPr>
          <a:lstStyle/>
          <a:p>
            <a:r>
              <a:rPr lang="en-IN" sz="5400" b="1" dirty="0">
                <a:latin typeface="Bookman Old Style" panose="02050604050505020204" pitchFamily="18" charset="0"/>
              </a:rPr>
              <a:t>Thank</a:t>
            </a:r>
          </a:p>
        </p:txBody>
      </p:sp>
      <p:sp>
        <p:nvSpPr>
          <p:cNvPr id="5" name="Rectangle: Rounded Corners 4">
            <a:extLst>
              <a:ext uri="{FF2B5EF4-FFF2-40B4-BE49-F238E27FC236}">
                <a16:creationId xmlns:a16="http://schemas.microsoft.com/office/drawing/2014/main" id="{30980367-F924-DC92-DDBE-C7F864DB1056}"/>
              </a:ext>
            </a:extLst>
          </p:cNvPr>
          <p:cNvSpPr/>
          <p:nvPr/>
        </p:nvSpPr>
        <p:spPr>
          <a:xfrm>
            <a:off x="4972974" y="3172819"/>
            <a:ext cx="3212237" cy="1458157"/>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IN"/>
          </a:p>
        </p:txBody>
      </p:sp>
      <p:sp>
        <p:nvSpPr>
          <p:cNvPr id="3" name="TextBox 2">
            <a:extLst>
              <a:ext uri="{FF2B5EF4-FFF2-40B4-BE49-F238E27FC236}">
                <a16:creationId xmlns:a16="http://schemas.microsoft.com/office/drawing/2014/main" id="{A94AF20A-599C-4BB3-7A98-0D804846A7BB}"/>
              </a:ext>
            </a:extLst>
          </p:cNvPr>
          <p:cNvSpPr txBox="1"/>
          <p:nvPr/>
        </p:nvSpPr>
        <p:spPr>
          <a:xfrm>
            <a:off x="5670848" y="3316397"/>
            <a:ext cx="1963444" cy="1015663"/>
          </a:xfrm>
          <a:prstGeom prst="rect">
            <a:avLst/>
          </a:prstGeom>
          <a:noFill/>
        </p:spPr>
        <p:txBody>
          <a:bodyPr wrap="square" rtlCol="0">
            <a:spAutoFit/>
          </a:bodyPr>
          <a:lstStyle/>
          <a:p>
            <a:r>
              <a:rPr lang="en-IN" sz="6000" b="1" dirty="0">
                <a:latin typeface="Book Antiqua" panose="02040602050305030304" pitchFamily="18" charset="0"/>
              </a:rPr>
              <a:t>You!</a:t>
            </a:r>
          </a:p>
        </p:txBody>
      </p:sp>
    </p:spTree>
    <p:extLst>
      <p:ext uri="{BB962C8B-B14F-4D97-AF65-F5344CB8AC3E}">
        <p14:creationId xmlns:p14="http://schemas.microsoft.com/office/powerpoint/2010/main" val="3301313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BD666-8295-6A43-4183-25B20B802285}"/>
              </a:ext>
            </a:extLst>
          </p:cNvPr>
          <p:cNvSpPr>
            <a:spLocks noGrp="1"/>
          </p:cNvSpPr>
          <p:nvPr>
            <p:ph type="title"/>
          </p:nvPr>
        </p:nvSpPr>
        <p:spPr>
          <a:xfrm>
            <a:off x="585925" y="343876"/>
            <a:ext cx="10131425" cy="1456267"/>
          </a:xfrm>
        </p:spPr>
        <p:txBody>
          <a:bodyPr/>
          <a:lstStyle/>
          <a:p>
            <a:r>
              <a:rPr lang="en-IN" b="1" dirty="0">
                <a:latin typeface="Arial Black" panose="020B0A04020102020204" pitchFamily="34" charset="0"/>
              </a:rPr>
              <a:t>introduction</a:t>
            </a:r>
          </a:p>
        </p:txBody>
      </p:sp>
      <p:sp>
        <p:nvSpPr>
          <p:cNvPr id="4" name="TextBox 3">
            <a:extLst>
              <a:ext uri="{FF2B5EF4-FFF2-40B4-BE49-F238E27FC236}">
                <a16:creationId xmlns:a16="http://schemas.microsoft.com/office/drawing/2014/main" id="{1E7C964E-C5FB-316E-9F50-F957EBDCBD2A}"/>
              </a:ext>
            </a:extLst>
          </p:cNvPr>
          <p:cNvSpPr txBox="1"/>
          <p:nvPr/>
        </p:nvSpPr>
        <p:spPr>
          <a:xfrm>
            <a:off x="585925" y="1599704"/>
            <a:ext cx="10599146" cy="2246769"/>
          </a:xfrm>
          <a:prstGeom prst="rect">
            <a:avLst/>
          </a:prstGeom>
          <a:noFill/>
        </p:spPr>
        <p:txBody>
          <a:bodyPr wrap="square" rtlCol="0">
            <a:spAutoFit/>
          </a:bodyPr>
          <a:lstStyle/>
          <a:p>
            <a:r>
              <a:rPr lang="en-IN" sz="2800" dirty="0">
                <a:latin typeface="Arial Narrow" panose="020B0606020202030204" pitchFamily="34" charset="0"/>
              </a:rPr>
              <a:t>Phone addiction is the excessive and compulsive use of smartphones or mobile devices, leading to negative effect on  daily life, productivity and metal well-being. It involves a strong urge to constantly check notification and online content ,often resulting in disrupted sleep, impaired social interactions and heightened anxiety.  </a:t>
            </a:r>
          </a:p>
        </p:txBody>
      </p:sp>
      <p:pic>
        <p:nvPicPr>
          <p:cNvPr id="6" name="Picture 5">
            <a:extLst>
              <a:ext uri="{FF2B5EF4-FFF2-40B4-BE49-F238E27FC236}">
                <a16:creationId xmlns:a16="http://schemas.microsoft.com/office/drawing/2014/main" id="{6150327A-BD47-30E9-251A-22B56C1F403E}"/>
              </a:ext>
            </a:extLst>
          </p:cNvPr>
          <p:cNvPicPr>
            <a:picLocks noChangeAspect="1"/>
          </p:cNvPicPr>
          <p:nvPr/>
        </p:nvPicPr>
        <p:blipFill>
          <a:blip r:embed="rId2"/>
          <a:stretch>
            <a:fillRect/>
          </a:stretch>
        </p:blipFill>
        <p:spPr>
          <a:xfrm>
            <a:off x="4910344" y="3646034"/>
            <a:ext cx="2798137" cy="2868090"/>
          </a:xfrm>
          <a:prstGeom prst="rect">
            <a:avLst/>
          </a:prstGeom>
        </p:spPr>
      </p:pic>
    </p:spTree>
    <p:extLst>
      <p:ext uri="{BB962C8B-B14F-4D97-AF65-F5344CB8AC3E}">
        <p14:creationId xmlns:p14="http://schemas.microsoft.com/office/powerpoint/2010/main" val="9061671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1C5EB5-E06C-5947-4B49-D7860BF19E0B}"/>
              </a:ext>
            </a:extLst>
          </p:cNvPr>
          <p:cNvSpPr txBox="1"/>
          <p:nvPr/>
        </p:nvSpPr>
        <p:spPr>
          <a:xfrm>
            <a:off x="3009528" y="1660124"/>
            <a:ext cx="7803473" cy="830997"/>
          </a:xfrm>
          <a:prstGeom prst="rect">
            <a:avLst/>
          </a:prstGeom>
          <a:noFill/>
        </p:spPr>
        <p:txBody>
          <a:bodyPr wrap="square" rtlCol="0">
            <a:spAutoFit/>
          </a:bodyPr>
          <a:lstStyle/>
          <a:p>
            <a:r>
              <a:rPr lang="en-IN" sz="4800" dirty="0"/>
              <a:t> </a:t>
            </a:r>
          </a:p>
        </p:txBody>
      </p:sp>
      <p:sp>
        <p:nvSpPr>
          <p:cNvPr id="4" name="Title 1">
            <a:extLst>
              <a:ext uri="{FF2B5EF4-FFF2-40B4-BE49-F238E27FC236}">
                <a16:creationId xmlns:a16="http://schemas.microsoft.com/office/drawing/2014/main" id="{8BFF4808-C59B-78D3-A8CA-1628938E3727}"/>
              </a:ext>
            </a:extLst>
          </p:cNvPr>
          <p:cNvSpPr txBox="1">
            <a:spLocks/>
          </p:cNvSpPr>
          <p:nvPr/>
        </p:nvSpPr>
        <p:spPr>
          <a:xfrm>
            <a:off x="685801" y="609600"/>
            <a:ext cx="10131425" cy="1456267"/>
          </a:xfrm>
          <a:prstGeom prst="rect">
            <a:avLst/>
          </a:prstGeom>
        </p:spPr>
        <p:txBody>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latin typeface="Arial Black" panose="020B0A04020102020204" pitchFamily="34" charset="0"/>
              </a:rPr>
              <a:t>What is mobile phone addiction</a:t>
            </a:r>
          </a:p>
        </p:txBody>
      </p:sp>
      <p:sp>
        <p:nvSpPr>
          <p:cNvPr id="7" name="TextBox 6">
            <a:extLst>
              <a:ext uri="{FF2B5EF4-FFF2-40B4-BE49-F238E27FC236}">
                <a16:creationId xmlns:a16="http://schemas.microsoft.com/office/drawing/2014/main" id="{489FB075-42C3-BEC2-B675-8B2A1D86E5B8}"/>
              </a:ext>
            </a:extLst>
          </p:cNvPr>
          <p:cNvSpPr txBox="1"/>
          <p:nvPr/>
        </p:nvSpPr>
        <p:spPr>
          <a:xfrm>
            <a:off x="497528" y="1660124"/>
            <a:ext cx="7185066" cy="3539430"/>
          </a:xfrm>
          <a:prstGeom prst="rect">
            <a:avLst/>
          </a:prstGeom>
          <a:noFill/>
        </p:spPr>
        <p:txBody>
          <a:bodyPr wrap="square" rtlCol="0">
            <a:spAutoFit/>
          </a:bodyPr>
          <a:lstStyle/>
          <a:p>
            <a:r>
              <a:rPr lang="en-IN" sz="2800" dirty="0">
                <a:latin typeface="Bahnschrift" panose="020B0502040204020203" pitchFamily="34" charset="0"/>
              </a:rPr>
              <a:t>Mobile phone addiction, also referred to as smartphones addiction, is a compulsive and excessive reliance on mobile phone or smartphone. It  involves uncontrollable urge to use these devices for activities such as checking notifications, browsing social media, playing game and consuming online content.</a:t>
            </a:r>
          </a:p>
        </p:txBody>
      </p:sp>
      <p:pic>
        <p:nvPicPr>
          <p:cNvPr id="5" name="Picture 4">
            <a:extLst>
              <a:ext uri="{FF2B5EF4-FFF2-40B4-BE49-F238E27FC236}">
                <a16:creationId xmlns:a16="http://schemas.microsoft.com/office/drawing/2014/main" id="{DB469A50-6B60-72EC-FAE7-5345D0CBCB24}"/>
              </a:ext>
            </a:extLst>
          </p:cNvPr>
          <p:cNvPicPr>
            <a:picLocks noChangeAspect="1"/>
          </p:cNvPicPr>
          <p:nvPr/>
        </p:nvPicPr>
        <p:blipFill>
          <a:blip r:embed="rId2"/>
          <a:stretch>
            <a:fillRect/>
          </a:stretch>
        </p:blipFill>
        <p:spPr>
          <a:xfrm>
            <a:off x="8134799" y="1843187"/>
            <a:ext cx="3502029" cy="4004301"/>
          </a:xfrm>
          <a:prstGeom prst="rect">
            <a:avLst/>
          </a:prstGeom>
        </p:spPr>
      </p:pic>
    </p:spTree>
    <p:extLst>
      <p:ext uri="{BB962C8B-B14F-4D97-AF65-F5344CB8AC3E}">
        <p14:creationId xmlns:p14="http://schemas.microsoft.com/office/powerpoint/2010/main" val="11464569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DA0886-DEA9-2ECB-8925-263B5AEAE94C}"/>
              </a:ext>
            </a:extLst>
          </p:cNvPr>
          <p:cNvSpPr>
            <a:spLocks noGrp="1"/>
          </p:cNvSpPr>
          <p:nvPr>
            <p:ph type="title"/>
          </p:nvPr>
        </p:nvSpPr>
        <p:spPr>
          <a:xfrm>
            <a:off x="782185" y="2137735"/>
            <a:ext cx="10131425" cy="1456267"/>
          </a:xfrm>
        </p:spPr>
        <p:txBody>
          <a:bodyPr>
            <a:normAutofit fontScale="90000"/>
          </a:bodyPr>
          <a:lstStyle/>
          <a:p>
            <a:r>
              <a:rPr lang="en-IN" dirty="0"/>
              <a:t>The overall prevalence of mobile phone addiction was found to be 33.0% and was more among boys (33.6%) than girls(32.3%) .</a:t>
            </a:r>
          </a:p>
        </p:txBody>
      </p:sp>
      <p:sp>
        <p:nvSpPr>
          <p:cNvPr id="3" name="Title 1">
            <a:extLst>
              <a:ext uri="{FF2B5EF4-FFF2-40B4-BE49-F238E27FC236}">
                <a16:creationId xmlns:a16="http://schemas.microsoft.com/office/drawing/2014/main" id="{062522E2-8CF7-A3D7-4F51-5239C5B72EE0}"/>
              </a:ext>
            </a:extLst>
          </p:cNvPr>
          <p:cNvSpPr txBox="1">
            <a:spLocks/>
          </p:cNvSpPr>
          <p:nvPr/>
        </p:nvSpPr>
        <p:spPr>
          <a:xfrm>
            <a:off x="838201" y="762000"/>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latin typeface="Arial Black" panose="020B0A04020102020204" pitchFamily="34" charset="0"/>
              </a:rPr>
              <a:t>Prevalence and statistics</a:t>
            </a:r>
          </a:p>
        </p:txBody>
      </p:sp>
      <p:pic>
        <p:nvPicPr>
          <p:cNvPr id="5" name="Picture 4">
            <a:extLst>
              <a:ext uri="{FF2B5EF4-FFF2-40B4-BE49-F238E27FC236}">
                <a16:creationId xmlns:a16="http://schemas.microsoft.com/office/drawing/2014/main" id="{DD62571C-D0B9-DBD9-593A-DDE784859EC5}"/>
              </a:ext>
            </a:extLst>
          </p:cNvPr>
          <p:cNvPicPr>
            <a:picLocks noChangeAspect="1"/>
          </p:cNvPicPr>
          <p:nvPr/>
        </p:nvPicPr>
        <p:blipFill rotWithShape="1">
          <a:blip r:embed="rId2"/>
          <a:srcRect l="42484" t="10953" b="8995"/>
          <a:stretch/>
        </p:blipFill>
        <p:spPr>
          <a:xfrm>
            <a:off x="6512952" y="4016533"/>
            <a:ext cx="2681506" cy="2474075"/>
          </a:xfrm>
          <a:prstGeom prst="rect">
            <a:avLst/>
          </a:prstGeom>
        </p:spPr>
      </p:pic>
      <p:pic>
        <p:nvPicPr>
          <p:cNvPr id="6" name="Picture 5">
            <a:extLst>
              <a:ext uri="{FF2B5EF4-FFF2-40B4-BE49-F238E27FC236}">
                <a16:creationId xmlns:a16="http://schemas.microsoft.com/office/drawing/2014/main" id="{75F1468A-BA70-6E5E-375D-0EF6354F98C0}"/>
              </a:ext>
            </a:extLst>
          </p:cNvPr>
          <p:cNvPicPr>
            <a:picLocks noChangeAspect="1"/>
          </p:cNvPicPr>
          <p:nvPr/>
        </p:nvPicPr>
        <p:blipFill rotWithShape="1">
          <a:blip r:embed="rId3"/>
          <a:srcRect t="10953" r="59368" b="8995"/>
          <a:stretch/>
        </p:blipFill>
        <p:spPr>
          <a:xfrm>
            <a:off x="2468698" y="3954018"/>
            <a:ext cx="2552337" cy="2474076"/>
          </a:xfrm>
          <a:prstGeom prst="rect">
            <a:avLst/>
          </a:prstGeom>
        </p:spPr>
      </p:pic>
    </p:spTree>
    <p:extLst>
      <p:ext uri="{BB962C8B-B14F-4D97-AF65-F5344CB8AC3E}">
        <p14:creationId xmlns:p14="http://schemas.microsoft.com/office/powerpoint/2010/main" val="1542769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71A034E-5529-8C90-2190-5D3DDF3CE4C0}"/>
              </a:ext>
            </a:extLst>
          </p:cNvPr>
          <p:cNvSpPr txBox="1">
            <a:spLocks/>
          </p:cNvSpPr>
          <p:nvPr/>
        </p:nvSpPr>
        <p:spPr>
          <a:xfrm>
            <a:off x="710476" y="700510"/>
            <a:ext cx="10131425" cy="1456267"/>
          </a:xfrm>
          <a:prstGeom prst="rect">
            <a:avLst/>
          </a:prstGeom>
          <a:effectLst/>
        </p:spPr>
        <p:txBody>
          <a:bodyPr vert="horz" lIns="91440" tIns="45720" rIns="91440" bIns="45720" rtlCol="0" anchor="ctr">
            <a:normAutofit/>
          </a:bodyPr>
          <a:lst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IN" dirty="0">
                <a:latin typeface="Arial Black" panose="020B0A04020102020204" pitchFamily="34" charset="0"/>
              </a:rPr>
              <a:t>Sign and symptoms</a:t>
            </a:r>
          </a:p>
        </p:txBody>
      </p:sp>
      <p:sp>
        <p:nvSpPr>
          <p:cNvPr id="4" name="TextBox 3">
            <a:extLst>
              <a:ext uri="{FF2B5EF4-FFF2-40B4-BE49-F238E27FC236}">
                <a16:creationId xmlns:a16="http://schemas.microsoft.com/office/drawing/2014/main" id="{13DBFDB8-FFAC-A5EE-31AF-57A14BFD0465}"/>
              </a:ext>
            </a:extLst>
          </p:cNvPr>
          <p:cNvSpPr txBox="1"/>
          <p:nvPr/>
        </p:nvSpPr>
        <p:spPr>
          <a:xfrm>
            <a:off x="710476" y="2005519"/>
            <a:ext cx="10386874" cy="1569660"/>
          </a:xfrm>
          <a:prstGeom prst="rect">
            <a:avLst/>
          </a:prstGeom>
          <a:noFill/>
        </p:spPr>
        <p:txBody>
          <a:bodyPr wrap="square" rtlCol="0">
            <a:spAutoFit/>
          </a:bodyPr>
          <a:lstStyle/>
          <a:p>
            <a:r>
              <a:rPr lang="en-IN" sz="2400" dirty="0"/>
              <a:t>Common signs and symptoms of mobile phone addiction include excessive use of the phone ,inability to reduce usage despite wanting to neglecting other activities, disrupted sleep pattern, anxiety when separated from the phone, decreased face-to-face interaction and impaired concentration.</a:t>
            </a:r>
          </a:p>
        </p:txBody>
      </p:sp>
      <p:pic>
        <p:nvPicPr>
          <p:cNvPr id="5" name="Picture 4">
            <a:extLst>
              <a:ext uri="{FF2B5EF4-FFF2-40B4-BE49-F238E27FC236}">
                <a16:creationId xmlns:a16="http://schemas.microsoft.com/office/drawing/2014/main" id="{B3BDBAB0-2677-EE36-6CDD-61529835969D}"/>
              </a:ext>
            </a:extLst>
          </p:cNvPr>
          <p:cNvPicPr>
            <a:picLocks noChangeAspect="1"/>
          </p:cNvPicPr>
          <p:nvPr/>
        </p:nvPicPr>
        <p:blipFill>
          <a:blip r:embed="rId2"/>
          <a:stretch>
            <a:fillRect/>
          </a:stretch>
        </p:blipFill>
        <p:spPr>
          <a:xfrm>
            <a:off x="6786882" y="4152054"/>
            <a:ext cx="3502337" cy="2402549"/>
          </a:xfrm>
          <a:prstGeom prst="rect">
            <a:avLst/>
          </a:prstGeom>
        </p:spPr>
      </p:pic>
      <p:pic>
        <p:nvPicPr>
          <p:cNvPr id="7" name="Picture 6">
            <a:extLst>
              <a:ext uri="{FF2B5EF4-FFF2-40B4-BE49-F238E27FC236}">
                <a16:creationId xmlns:a16="http://schemas.microsoft.com/office/drawing/2014/main" id="{237EC17D-5C10-BFCA-465E-CBA37652C806}"/>
              </a:ext>
            </a:extLst>
          </p:cNvPr>
          <p:cNvPicPr>
            <a:picLocks noChangeAspect="1"/>
          </p:cNvPicPr>
          <p:nvPr/>
        </p:nvPicPr>
        <p:blipFill>
          <a:blip r:embed="rId3"/>
          <a:stretch>
            <a:fillRect/>
          </a:stretch>
        </p:blipFill>
        <p:spPr>
          <a:xfrm>
            <a:off x="1529860" y="4150063"/>
            <a:ext cx="3808047" cy="2424249"/>
          </a:xfrm>
          <a:prstGeom prst="rect">
            <a:avLst/>
          </a:prstGeom>
        </p:spPr>
      </p:pic>
    </p:spTree>
    <p:extLst>
      <p:ext uri="{BB962C8B-B14F-4D97-AF65-F5344CB8AC3E}">
        <p14:creationId xmlns:p14="http://schemas.microsoft.com/office/powerpoint/2010/main" val="1336632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8F36CB-8B9F-0487-09AD-31ECF4507371}"/>
              </a:ext>
            </a:extLst>
          </p:cNvPr>
          <p:cNvSpPr>
            <a:spLocks noGrp="1"/>
          </p:cNvSpPr>
          <p:nvPr>
            <p:ph type="title"/>
          </p:nvPr>
        </p:nvSpPr>
        <p:spPr/>
        <p:txBody>
          <a:bodyPr/>
          <a:lstStyle/>
          <a:p>
            <a:r>
              <a:rPr lang="en-IN" dirty="0">
                <a:latin typeface="Arial Black" panose="020B0A04020102020204" pitchFamily="34" charset="0"/>
              </a:rPr>
              <a:t>Factors contributing to mobile addiction</a:t>
            </a:r>
          </a:p>
        </p:txBody>
      </p:sp>
      <p:sp>
        <p:nvSpPr>
          <p:cNvPr id="5" name="TextBox 4">
            <a:extLst>
              <a:ext uri="{FF2B5EF4-FFF2-40B4-BE49-F238E27FC236}">
                <a16:creationId xmlns:a16="http://schemas.microsoft.com/office/drawing/2014/main" id="{8A94AEF5-0584-A0F8-B2CA-E23E0B1EF688}"/>
              </a:ext>
            </a:extLst>
          </p:cNvPr>
          <p:cNvSpPr txBox="1"/>
          <p:nvPr/>
        </p:nvSpPr>
        <p:spPr>
          <a:xfrm>
            <a:off x="685800" y="2237174"/>
            <a:ext cx="6691543" cy="4524315"/>
          </a:xfrm>
          <a:prstGeom prst="rect">
            <a:avLst/>
          </a:prstGeom>
          <a:noFill/>
        </p:spPr>
        <p:txBody>
          <a:bodyPr wrap="square" rtlCol="0">
            <a:spAutoFit/>
          </a:bodyPr>
          <a:lstStyle/>
          <a:p>
            <a:pPr marL="342900" indent="-342900">
              <a:buFont typeface="Wingdings" panose="05000000000000000000" pitchFamily="2" charset="2"/>
              <a:buChar char="q"/>
            </a:pPr>
            <a:r>
              <a:rPr lang="en-IN" sz="2400" dirty="0"/>
              <a:t>Constant Connectivity</a:t>
            </a:r>
          </a:p>
          <a:p>
            <a:pPr marL="342900" indent="-342900">
              <a:buFont typeface="Wingdings" panose="05000000000000000000" pitchFamily="2" charset="2"/>
              <a:buChar char="q"/>
            </a:pPr>
            <a:r>
              <a:rPr lang="en-IN" sz="2400" dirty="0"/>
              <a:t>App Design and Notifications</a:t>
            </a:r>
          </a:p>
          <a:p>
            <a:pPr marL="342900" indent="-342900">
              <a:buFont typeface="Wingdings" panose="05000000000000000000" pitchFamily="2" charset="2"/>
              <a:buChar char="q"/>
            </a:pPr>
            <a:r>
              <a:rPr lang="en-IN" sz="2400" dirty="0"/>
              <a:t>Entertainment and Content Consumption</a:t>
            </a:r>
          </a:p>
          <a:p>
            <a:pPr marL="342900" indent="-342900">
              <a:buFont typeface="Wingdings" panose="05000000000000000000" pitchFamily="2" charset="2"/>
              <a:buChar char="q"/>
            </a:pPr>
            <a:r>
              <a:rPr lang="en-IN" sz="2400" dirty="0"/>
              <a:t>Personalization</a:t>
            </a:r>
          </a:p>
          <a:p>
            <a:pPr marL="342900" indent="-342900">
              <a:buFont typeface="Wingdings" panose="05000000000000000000" pitchFamily="2" charset="2"/>
              <a:buChar char="q"/>
            </a:pPr>
            <a:r>
              <a:rPr lang="en-IN" sz="2400" dirty="0"/>
              <a:t>Social Validation </a:t>
            </a:r>
          </a:p>
          <a:p>
            <a:pPr marL="342900" indent="-342900">
              <a:buFont typeface="Wingdings" panose="05000000000000000000" pitchFamily="2" charset="2"/>
              <a:buChar char="q"/>
            </a:pPr>
            <a:r>
              <a:rPr lang="en-IN" sz="2400" dirty="0"/>
              <a:t>Escapism and Stress Relief</a:t>
            </a:r>
          </a:p>
          <a:p>
            <a:pPr marL="342900" indent="-342900">
              <a:buFont typeface="Wingdings" panose="05000000000000000000" pitchFamily="2" charset="2"/>
              <a:buChar char="q"/>
            </a:pPr>
            <a:r>
              <a:rPr lang="en-IN" sz="2400" dirty="0"/>
              <a:t>Technological Dependence</a:t>
            </a:r>
          </a:p>
          <a:p>
            <a:pPr marL="342900" indent="-342900">
              <a:buFont typeface="Wingdings" panose="05000000000000000000" pitchFamily="2" charset="2"/>
              <a:buChar char="q"/>
            </a:pPr>
            <a:r>
              <a:rPr lang="en-IN" sz="2400" dirty="0"/>
              <a:t>Gaming</a:t>
            </a:r>
          </a:p>
          <a:p>
            <a:pPr marL="342900" indent="-342900">
              <a:buFont typeface="Wingdings" panose="05000000000000000000" pitchFamily="2" charset="2"/>
              <a:buChar char="q"/>
            </a:pPr>
            <a:r>
              <a:rPr lang="en-IN" sz="2400" dirty="0"/>
              <a:t>Sleep Disruption</a:t>
            </a:r>
          </a:p>
          <a:p>
            <a:pPr marL="342900" indent="-342900">
              <a:buFont typeface="Wingdings" panose="05000000000000000000" pitchFamily="2" charset="2"/>
              <a:buChar char="q"/>
            </a:pPr>
            <a:r>
              <a:rPr lang="en-IN" sz="2400" dirty="0"/>
              <a:t>Digital Peer Pressure</a:t>
            </a:r>
          </a:p>
          <a:p>
            <a:pPr marL="342900" indent="-342900">
              <a:buFont typeface="Wingdings" panose="05000000000000000000" pitchFamily="2" charset="2"/>
              <a:buChar char="q"/>
            </a:pPr>
            <a:endParaRPr lang="en-IN" sz="2400" dirty="0"/>
          </a:p>
          <a:p>
            <a:pPr marL="342900" indent="-342900">
              <a:buFont typeface="Wingdings" panose="05000000000000000000" pitchFamily="2" charset="2"/>
              <a:buChar char="q"/>
            </a:pPr>
            <a:endParaRPr lang="en-IN" sz="2400" dirty="0"/>
          </a:p>
        </p:txBody>
      </p:sp>
      <p:pic>
        <p:nvPicPr>
          <p:cNvPr id="4" name="Picture 3">
            <a:extLst>
              <a:ext uri="{FF2B5EF4-FFF2-40B4-BE49-F238E27FC236}">
                <a16:creationId xmlns:a16="http://schemas.microsoft.com/office/drawing/2014/main" id="{2756C6C1-F668-7D43-FC96-9D1B8247903F}"/>
              </a:ext>
            </a:extLst>
          </p:cNvPr>
          <p:cNvPicPr>
            <a:picLocks noChangeAspect="1"/>
          </p:cNvPicPr>
          <p:nvPr/>
        </p:nvPicPr>
        <p:blipFill>
          <a:blip r:embed="rId2"/>
          <a:stretch>
            <a:fillRect/>
          </a:stretch>
        </p:blipFill>
        <p:spPr>
          <a:xfrm>
            <a:off x="7649935" y="1747424"/>
            <a:ext cx="4045229" cy="2346233"/>
          </a:xfrm>
          <a:prstGeom prst="rect">
            <a:avLst/>
          </a:prstGeom>
        </p:spPr>
      </p:pic>
      <p:pic>
        <p:nvPicPr>
          <p:cNvPr id="7" name="Picture 6">
            <a:extLst>
              <a:ext uri="{FF2B5EF4-FFF2-40B4-BE49-F238E27FC236}">
                <a16:creationId xmlns:a16="http://schemas.microsoft.com/office/drawing/2014/main" id="{C7B684F1-5293-ADE7-648D-5F6A8E39B980}"/>
              </a:ext>
            </a:extLst>
          </p:cNvPr>
          <p:cNvPicPr>
            <a:picLocks noChangeAspect="1"/>
          </p:cNvPicPr>
          <p:nvPr/>
        </p:nvPicPr>
        <p:blipFill>
          <a:blip r:embed="rId3"/>
          <a:stretch>
            <a:fillRect/>
          </a:stretch>
        </p:blipFill>
        <p:spPr>
          <a:xfrm>
            <a:off x="4902633" y="4387107"/>
            <a:ext cx="2245360" cy="2245360"/>
          </a:xfrm>
          <a:prstGeom prst="rect">
            <a:avLst/>
          </a:prstGeom>
        </p:spPr>
      </p:pic>
      <p:pic>
        <p:nvPicPr>
          <p:cNvPr id="3" name="Picture 2">
            <a:extLst>
              <a:ext uri="{FF2B5EF4-FFF2-40B4-BE49-F238E27FC236}">
                <a16:creationId xmlns:a16="http://schemas.microsoft.com/office/drawing/2014/main" id="{37BC3A13-DB03-68B9-5C9D-031D6CC3E8E7}"/>
              </a:ext>
            </a:extLst>
          </p:cNvPr>
          <p:cNvPicPr>
            <a:picLocks noChangeAspect="1"/>
          </p:cNvPicPr>
          <p:nvPr/>
        </p:nvPicPr>
        <p:blipFill>
          <a:blip r:embed="rId4"/>
          <a:stretch>
            <a:fillRect/>
          </a:stretch>
        </p:blipFill>
        <p:spPr>
          <a:xfrm>
            <a:off x="7649936" y="4530163"/>
            <a:ext cx="4106636" cy="2102304"/>
          </a:xfrm>
          <a:prstGeom prst="rect">
            <a:avLst/>
          </a:prstGeom>
        </p:spPr>
      </p:pic>
    </p:spTree>
    <p:extLst>
      <p:ext uri="{BB962C8B-B14F-4D97-AF65-F5344CB8AC3E}">
        <p14:creationId xmlns:p14="http://schemas.microsoft.com/office/powerpoint/2010/main" val="3901372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BA75D-5605-A971-8EA0-DBD0F7F124E9}"/>
              </a:ext>
            </a:extLst>
          </p:cNvPr>
          <p:cNvSpPr>
            <a:spLocks noGrp="1"/>
          </p:cNvSpPr>
          <p:nvPr>
            <p:ph type="title"/>
          </p:nvPr>
        </p:nvSpPr>
        <p:spPr/>
        <p:txBody>
          <a:bodyPr/>
          <a:lstStyle/>
          <a:p>
            <a:r>
              <a:rPr lang="en-IN" dirty="0">
                <a:latin typeface="Arial Black" panose="020B0A04020102020204" pitchFamily="34" charset="0"/>
              </a:rPr>
              <a:t>Impact on mental health</a:t>
            </a:r>
          </a:p>
        </p:txBody>
      </p:sp>
      <p:sp>
        <p:nvSpPr>
          <p:cNvPr id="4" name="TextBox 3">
            <a:extLst>
              <a:ext uri="{FF2B5EF4-FFF2-40B4-BE49-F238E27FC236}">
                <a16:creationId xmlns:a16="http://schemas.microsoft.com/office/drawing/2014/main" id="{AB41F43A-35C4-F246-2403-DE77C9507A8B}"/>
              </a:ext>
            </a:extLst>
          </p:cNvPr>
          <p:cNvSpPr txBox="1"/>
          <p:nvPr/>
        </p:nvSpPr>
        <p:spPr>
          <a:xfrm>
            <a:off x="685801" y="2274838"/>
            <a:ext cx="6094520" cy="3323987"/>
          </a:xfrm>
          <a:prstGeom prst="rect">
            <a:avLst/>
          </a:prstGeom>
          <a:noFill/>
        </p:spPr>
        <p:txBody>
          <a:bodyPr wrap="square">
            <a:spAutoFit/>
          </a:bodyPr>
          <a:lstStyle/>
          <a:p>
            <a:pPr marL="342900" indent="-342900">
              <a:buFont typeface="Wingdings" panose="05000000000000000000" pitchFamily="2" charset="2"/>
              <a:buChar char="Ø"/>
            </a:pPr>
            <a:r>
              <a:rPr lang="en-IN" sz="2400" dirty="0"/>
              <a:t>Text neck  and Posture issues</a:t>
            </a:r>
          </a:p>
          <a:p>
            <a:pPr marL="342900" indent="-342900">
              <a:buFont typeface="Wingdings" panose="05000000000000000000" pitchFamily="2" charset="2"/>
              <a:buChar char="Ø"/>
            </a:pPr>
            <a:r>
              <a:rPr lang="en-IN" sz="2400" dirty="0"/>
              <a:t>Eye strain and Digital Eye syndrome </a:t>
            </a:r>
          </a:p>
          <a:p>
            <a:pPr marL="342900" indent="-342900">
              <a:buFont typeface="Wingdings" panose="05000000000000000000" pitchFamily="2" charset="2"/>
              <a:buChar char="Ø"/>
            </a:pPr>
            <a:r>
              <a:rPr lang="en-IN" sz="2400" dirty="0"/>
              <a:t>Sleep disruption</a:t>
            </a:r>
          </a:p>
          <a:p>
            <a:pPr marL="342900" indent="-342900">
              <a:buFont typeface="Wingdings" panose="05000000000000000000" pitchFamily="2" charset="2"/>
              <a:buChar char="Ø"/>
            </a:pPr>
            <a:r>
              <a:rPr lang="en-IN" sz="2400" dirty="0"/>
              <a:t>Increased sedentary behaviour</a:t>
            </a:r>
          </a:p>
          <a:p>
            <a:pPr marL="342900" indent="-342900">
              <a:buFont typeface="Wingdings" panose="05000000000000000000" pitchFamily="2" charset="2"/>
              <a:buChar char="Ø"/>
            </a:pPr>
            <a:r>
              <a:rPr lang="en-IN" sz="2400" dirty="0"/>
              <a:t>Reduced physical activities </a:t>
            </a:r>
          </a:p>
          <a:p>
            <a:pPr marL="342900" indent="-342900">
              <a:buFont typeface="Wingdings" panose="05000000000000000000" pitchFamily="2" charset="2"/>
              <a:buChar char="Ø"/>
            </a:pPr>
            <a:r>
              <a:rPr lang="en-IN" sz="2400" dirty="0"/>
              <a:t>Impaired vision </a:t>
            </a:r>
          </a:p>
          <a:p>
            <a:pPr marL="342900" indent="-342900">
              <a:buFont typeface="Wingdings" panose="05000000000000000000" pitchFamily="2" charset="2"/>
              <a:buChar char="Ø"/>
            </a:pPr>
            <a:r>
              <a:rPr lang="en-IN" sz="2400" dirty="0"/>
              <a:t>Impaired immune function</a:t>
            </a:r>
          </a:p>
          <a:p>
            <a:pPr marL="342900" indent="-342900">
              <a:buFont typeface="Wingdings" panose="05000000000000000000" pitchFamily="2" charset="2"/>
              <a:buChar char="Ø"/>
            </a:pPr>
            <a:r>
              <a:rPr lang="en-IN" sz="2400" dirty="0"/>
              <a:t>Increased risk of accidents</a:t>
            </a:r>
          </a:p>
          <a:p>
            <a:endParaRPr lang="en-IN" dirty="0"/>
          </a:p>
        </p:txBody>
      </p:sp>
      <p:pic>
        <p:nvPicPr>
          <p:cNvPr id="5" name="Picture 4">
            <a:extLst>
              <a:ext uri="{FF2B5EF4-FFF2-40B4-BE49-F238E27FC236}">
                <a16:creationId xmlns:a16="http://schemas.microsoft.com/office/drawing/2014/main" id="{68FCEF1D-5B4E-59E9-C64C-6576CF151F8A}"/>
              </a:ext>
            </a:extLst>
          </p:cNvPr>
          <p:cNvPicPr>
            <a:picLocks noChangeAspect="1"/>
          </p:cNvPicPr>
          <p:nvPr/>
        </p:nvPicPr>
        <p:blipFill>
          <a:blip r:embed="rId2"/>
          <a:stretch>
            <a:fillRect/>
          </a:stretch>
        </p:blipFill>
        <p:spPr>
          <a:xfrm>
            <a:off x="6392231" y="1839601"/>
            <a:ext cx="3406857" cy="2272373"/>
          </a:xfrm>
          <a:prstGeom prst="rect">
            <a:avLst/>
          </a:prstGeom>
        </p:spPr>
      </p:pic>
      <p:pic>
        <p:nvPicPr>
          <p:cNvPr id="3" name="Picture 2">
            <a:extLst>
              <a:ext uri="{FF2B5EF4-FFF2-40B4-BE49-F238E27FC236}">
                <a16:creationId xmlns:a16="http://schemas.microsoft.com/office/drawing/2014/main" id="{95B09462-10DA-BEA0-3CD4-C04E04D5519A}"/>
              </a:ext>
            </a:extLst>
          </p:cNvPr>
          <p:cNvPicPr>
            <a:picLocks noChangeAspect="1"/>
          </p:cNvPicPr>
          <p:nvPr/>
        </p:nvPicPr>
        <p:blipFill>
          <a:blip r:embed="rId3"/>
          <a:stretch>
            <a:fillRect/>
          </a:stretch>
        </p:blipFill>
        <p:spPr>
          <a:xfrm>
            <a:off x="4840614" y="4320945"/>
            <a:ext cx="3103235" cy="2205123"/>
          </a:xfrm>
          <a:prstGeom prst="rect">
            <a:avLst/>
          </a:prstGeom>
        </p:spPr>
      </p:pic>
      <p:pic>
        <p:nvPicPr>
          <p:cNvPr id="6" name="Picture 5">
            <a:extLst>
              <a:ext uri="{FF2B5EF4-FFF2-40B4-BE49-F238E27FC236}">
                <a16:creationId xmlns:a16="http://schemas.microsoft.com/office/drawing/2014/main" id="{413C4B6E-BD47-A305-D6B7-21B2FAFE0D6F}"/>
              </a:ext>
            </a:extLst>
          </p:cNvPr>
          <p:cNvPicPr>
            <a:picLocks noChangeAspect="1"/>
          </p:cNvPicPr>
          <p:nvPr/>
        </p:nvPicPr>
        <p:blipFill>
          <a:blip r:embed="rId4"/>
          <a:stretch>
            <a:fillRect/>
          </a:stretch>
        </p:blipFill>
        <p:spPr>
          <a:xfrm>
            <a:off x="8390062" y="4320945"/>
            <a:ext cx="3219551" cy="2205123"/>
          </a:xfrm>
          <a:prstGeom prst="rect">
            <a:avLst/>
          </a:prstGeom>
        </p:spPr>
      </p:pic>
    </p:spTree>
    <p:extLst>
      <p:ext uri="{BB962C8B-B14F-4D97-AF65-F5344CB8AC3E}">
        <p14:creationId xmlns:p14="http://schemas.microsoft.com/office/powerpoint/2010/main" val="13715779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AD85-F4F1-C8D9-0AE2-F98908258590}"/>
              </a:ext>
            </a:extLst>
          </p:cNvPr>
          <p:cNvSpPr>
            <a:spLocks noGrp="1"/>
          </p:cNvSpPr>
          <p:nvPr>
            <p:ph type="title"/>
          </p:nvPr>
        </p:nvSpPr>
        <p:spPr/>
        <p:txBody>
          <a:bodyPr/>
          <a:lstStyle/>
          <a:p>
            <a:r>
              <a:rPr lang="en-IN" dirty="0">
                <a:latin typeface="Arial Black" panose="020B0A04020102020204" pitchFamily="34" charset="0"/>
              </a:rPr>
              <a:t>Impact on relationship</a:t>
            </a:r>
          </a:p>
        </p:txBody>
      </p:sp>
      <p:sp>
        <p:nvSpPr>
          <p:cNvPr id="4" name="TextBox 3">
            <a:extLst>
              <a:ext uri="{FF2B5EF4-FFF2-40B4-BE49-F238E27FC236}">
                <a16:creationId xmlns:a16="http://schemas.microsoft.com/office/drawing/2014/main" id="{7C2EBC5D-5AE5-D8F9-A4BB-331890257402}"/>
              </a:ext>
            </a:extLst>
          </p:cNvPr>
          <p:cNvSpPr txBox="1"/>
          <p:nvPr/>
        </p:nvSpPr>
        <p:spPr>
          <a:xfrm>
            <a:off x="685801" y="2156952"/>
            <a:ext cx="3935185" cy="4678204"/>
          </a:xfrm>
          <a:prstGeom prst="rect">
            <a:avLst/>
          </a:prstGeom>
          <a:noFill/>
        </p:spPr>
        <p:txBody>
          <a:bodyPr wrap="square">
            <a:spAutoFit/>
          </a:bodyPr>
          <a:lstStyle/>
          <a:p>
            <a:pPr marL="342900" indent="-342900">
              <a:buAutoNum type="arabicPeriod"/>
            </a:pPr>
            <a:r>
              <a:rPr lang="en-IN" sz="2800" dirty="0"/>
              <a:t>Reduced Quality time </a:t>
            </a:r>
          </a:p>
          <a:p>
            <a:pPr marL="342900" indent="-342900">
              <a:buAutoNum type="arabicPeriod"/>
            </a:pPr>
            <a:r>
              <a:rPr lang="en-IN" sz="2800" dirty="0"/>
              <a:t>Distracted conversations</a:t>
            </a:r>
          </a:p>
          <a:p>
            <a:pPr marL="342900" indent="-342900">
              <a:buAutoNum type="arabicPeriod"/>
            </a:pPr>
            <a:r>
              <a:rPr lang="en-IN" sz="2800" dirty="0"/>
              <a:t>Neglected attention</a:t>
            </a:r>
          </a:p>
          <a:p>
            <a:pPr marL="342900" indent="-342900">
              <a:buAutoNum type="arabicPeriod"/>
            </a:pPr>
            <a:r>
              <a:rPr lang="en-IN" sz="2800" dirty="0"/>
              <a:t>Decreased emotional connection</a:t>
            </a:r>
          </a:p>
          <a:p>
            <a:pPr marL="342900" indent="-342900">
              <a:buAutoNum type="arabicPeriod"/>
            </a:pPr>
            <a:r>
              <a:rPr lang="en-IN" sz="2800" dirty="0"/>
              <a:t>Miscommunication</a:t>
            </a:r>
          </a:p>
          <a:p>
            <a:pPr marL="342900" indent="-342900">
              <a:buAutoNum type="arabicPeriod"/>
            </a:pPr>
            <a:r>
              <a:rPr lang="en-IN" sz="2800" dirty="0"/>
              <a:t>Parent-child dynamics</a:t>
            </a:r>
          </a:p>
          <a:p>
            <a:pPr marL="342900" indent="-342900">
              <a:buAutoNum type="arabicPeriod"/>
            </a:pPr>
            <a:r>
              <a:rPr lang="en-IN" sz="2800" dirty="0"/>
              <a:t>Influence of children</a:t>
            </a:r>
          </a:p>
          <a:p>
            <a:pPr marL="342900" indent="-342900">
              <a:buAutoNum type="arabicPeriod"/>
            </a:pPr>
            <a:r>
              <a:rPr lang="en-IN" sz="2800" dirty="0"/>
              <a:t>Isolation</a:t>
            </a:r>
          </a:p>
          <a:p>
            <a:pPr marL="342900" indent="-342900">
              <a:buAutoNum type="arabicPeriod"/>
            </a:pPr>
            <a:endParaRPr lang="en-IN" dirty="0"/>
          </a:p>
        </p:txBody>
      </p:sp>
      <p:pic>
        <p:nvPicPr>
          <p:cNvPr id="5" name="Picture 4">
            <a:extLst>
              <a:ext uri="{FF2B5EF4-FFF2-40B4-BE49-F238E27FC236}">
                <a16:creationId xmlns:a16="http://schemas.microsoft.com/office/drawing/2014/main" id="{2E7FA126-2CDC-4CCE-5568-A5AAFAC42DC1}"/>
              </a:ext>
            </a:extLst>
          </p:cNvPr>
          <p:cNvPicPr>
            <a:picLocks noChangeAspect="1"/>
          </p:cNvPicPr>
          <p:nvPr/>
        </p:nvPicPr>
        <p:blipFill>
          <a:blip r:embed="rId2"/>
          <a:stretch>
            <a:fillRect/>
          </a:stretch>
        </p:blipFill>
        <p:spPr>
          <a:xfrm>
            <a:off x="6334748" y="1994612"/>
            <a:ext cx="3105833" cy="2070555"/>
          </a:xfrm>
          <a:prstGeom prst="rect">
            <a:avLst/>
          </a:prstGeom>
        </p:spPr>
      </p:pic>
      <p:pic>
        <p:nvPicPr>
          <p:cNvPr id="6" name="Picture 5">
            <a:extLst>
              <a:ext uri="{FF2B5EF4-FFF2-40B4-BE49-F238E27FC236}">
                <a16:creationId xmlns:a16="http://schemas.microsoft.com/office/drawing/2014/main" id="{05E5828E-0B67-A9FC-4F3A-7A637F91B96D}"/>
              </a:ext>
            </a:extLst>
          </p:cNvPr>
          <p:cNvPicPr>
            <a:picLocks noChangeAspect="1"/>
          </p:cNvPicPr>
          <p:nvPr/>
        </p:nvPicPr>
        <p:blipFill>
          <a:blip r:embed="rId3"/>
          <a:stretch>
            <a:fillRect/>
          </a:stretch>
        </p:blipFill>
        <p:spPr>
          <a:xfrm>
            <a:off x="4778284" y="4533025"/>
            <a:ext cx="2926080" cy="1950720"/>
          </a:xfrm>
          <a:prstGeom prst="rect">
            <a:avLst/>
          </a:prstGeom>
        </p:spPr>
      </p:pic>
      <p:pic>
        <p:nvPicPr>
          <p:cNvPr id="10" name="Picture 9">
            <a:extLst>
              <a:ext uri="{FF2B5EF4-FFF2-40B4-BE49-F238E27FC236}">
                <a16:creationId xmlns:a16="http://schemas.microsoft.com/office/drawing/2014/main" id="{364DFAAF-8C38-38C1-2CC3-83894BCB14B9}"/>
              </a:ext>
            </a:extLst>
          </p:cNvPr>
          <p:cNvPicPr>
            <a:picLocks noChangeAspect="1"/>
          </p:cNvPicPr>
          <p:nvPr/>
        </p:nvPicPr>
        <p:blipFill>
          <a:blip r:embed="rId4"/>
          <a:stretch>
            <a:fillRect/>
          </a:stretch>
        </p:blipFill>
        <p:spPr>
          <a:xfrm>
            <a:off x="8588828" y="4533025"/>
            <a:ext cx="3061374" cy="2044998"/>
          </a:xfrm>
          <a:prstGeom prst="rect">
            <a:avLst/>
          </a:prstGeom>
        </p:spPr>
      </p:pic>
    </p:spTree>
    <p:extLst>
      <p:ext uri="{BB962C8B-B14F-4D97-AF65-F5344CB8AC3E}">
        <p14:creationId xmlns:p14="http://schemas.microsoft.com/office/powerpoint/2010/main" val="39313296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3AD85-F4F1-C8D9-0AE2-F98908258590}"/>
              </a:ext>
            </a:extLst>
          </p:cNvPr>
          <p:cNvSpPr>
            <a:spLocks noGrp="1"/>
          </p:cNvSpPr>
          <p:nvPr>
            <p:ph type="title"/>
          </p:nvPr>
        </p:nvSpPr>
        <p:spPr>
          <a:xfrm>
            <a:off x="685801" y="687754"/>
            <a:ext cx="10131425" cy="1456267"/>
          </a:xfrm>
        </p:spPr>
        <p:txBody>
          <a:bodyPr/>
          <a:lstStyle/>
          <a:p>
            <a:r>
              <a:rPr lang="en-IN" dirty="0">
                <a:latin typeface="Arial Black" panose="020B0A04020102020204" pitchFamily="34" charset="0"/>
              </a:rPr>
              <a:t>Tips for prevention</a:t>
            </a:r>
          </a:p>
        </p:txBody>
      </p:sp>
      <p:sp>
        <p:nvSpPr>
          <p:cNvPr id="4" name="TextBox 3">
            <a:extLst>
              <a:ext uri="{FF2B5EF4-FFF2-40B4-BE49-F238E27FC236}">
                <a16:creationId xmlns:a16="http://schemas.microsoft.com/office/drawing/2014/main" id="{7C2EBC5D-5AE5-D8F9-A4BB-331890257402}"/>
              </a:ext>
            </a:extLst>
          </p:cNvPr>
          <p:cNvSpPr txBox="1"/>
          <p:nvPr/>
        </p:nvSpPr>
        <p:spPr>
          <a:xfrm>
            <a:off x="685801" y="1802607"/>
            <a:ext cx="4698999" cy="4678204"/>
          </a:xfrm>
          <a:prstGeom prst="rect">
            <a:avLst/>
          </a:prstGeom>
          <a:noFill/>
        </p:spPr>
        <p:txBody>
          <a:bodyPr wrap="square">
            <a:spAutoFit/>
          </a:bodyPr>
          <a:lstStyle/>
          <a:p>
            <a:endParaRPr lang="en-IN" sz="2800" dirty="0"/>
          </a:p>
          <a:p>
            <a:pPr marL="342900" indent="-342900">
              <a:buFont typeface="+mj-lt"/>
              <a:buAutoNum type="arabicPeriod"/>
            </a:pPr>
            <a:r>
              <a:rPr lang="en-IN" sz="2800" dirty="0"/>
              <a:t>Set usage limit</a:t>
            </a:r>
          </a:p>
          <a:p>
            <a:pPr marL="342900" indent="-342900">
              <a:buFont typeface="+mj-lt"/>
              <a:buAutoNum type="arabicPeriod"/>
            </a:pPr>
            <a:r>
              <a:rPr lang="en-IN" sz="2800" dirty="0"/>
              <a:t>Create phone-free zone </a:t>
            </a:r>
          </a:p>
          <a:p>
            <a:pPr marL="342900" indent="-342900">
              <a:buFont typeface="+mj-lt"/>
              <a:buAutoNum type="arabicPeriod"/>
            </a:pPr>
            <a:r>
              <a:rPr lang="en-IN" sz="2800" dirty="0"/>
              <a:t>Disable non-essential notification</a:t>
            </a:r>
          </a:p>
          <a:p>
            <a:pPr marL="342900" indent="-342900">
              <a:buFont typeface="+mj-lt"/>
              <a:buAutoNum type="arabicPeriod"/>
            </a:pPr>
            <a:r>
              <a:rPr lang="en-IN" sz="2800" dirty="0"/>
              <a:t>Practice mindfulness</a:t>
            </a:r>
          </a:p>
          <a:p>
            <a:pPr marL="342900" indent="-342900">
              <a:buFont typeface="+mj-lt"/>
              <a:buAutoNum type="arabicPeriod"/>
            </a:pPr>
            <a:r>
              <a:rPr lang="en-IN" sz="2800" dirty="0"/>
              <a:t>Engage in offline activities</a:t>
            </a:r>
          </a:p>
          <a:p>
            <a:pPr marL="342900" indent="-342900">
              <a:buFont typeface="+mj-lt"/>
              <a:buAutoNum type="arabicPeriod"/>
            </a:pPr>
            <a:r>
              <a:rPr lang="en-IN" sz="2800" dirty="0"/>
              <a:t>Priorities sleep</a:t>
            </a:r>
          </a:p>
          <a:p>
            <a:pPr marL="342900" indent="-342900">
              <a:buFont typeface="+mj-lt"/>
              <a:buAutoNum type="arabicPeriod"/>
            </a:pPr>
            <a:r>
              <a:rPr lang="en-IN" sz="2800" dirty="0"/>
              <a:t>Use app blocker</a:t>
            </a:r>
          </a:p>
          <a:p>
            <a:pPr marL="342900" indent="-342900">
              <a:buFont typeface="+mj-lt"/>
              <a:buAutoNum type="arabicPeriod"/>
            </a:pPr>
            <a:r>
              <a:rPr lang="en-IN" sz="2800" dirty="0"/>
              <a:t>Engaging in hobbies</a:t>
            </a:r>
          </a:p>
          <a:p>
            <a:pPr marL="342900" indent="-342900">
              <a:buAutoNum type="arabicPeriod"/>
            </a:pPr>
            <a:endParaRPr lang="en-IN" dirty="0"/>
          </a:p>
        </p:txBody>
      </p:sp>
      <p:pic>
        <p:nvPicPr>
          <p:cNvPr id="3" name="Picture 2">
            <a:extLst>
              <a:ext uri="{FF2B5EF4-FFF2-40B4-BE49-F238E27FC236}">
                <a16:creationId xmlns:a16="http://schemas.microsoft.com/office/drawing/2014/main" id="{2E4F5BE6-BD27-2FAC-BB53-2F3874FF91B5}"/>
              </a:ext>
            </a:extLst>
          </p:cNvPr>
          <p:cNvPicPr>
            <a:picLocks noChangeAspect="1"/>
          </p:cNvPicPr>
          <p:nvPr/>
        </p:nvPicPr>
        <p:blipFill>
          <a:blip r:embed="rId2"/>
          <a:stretch>
            <a:fillRect/>
          </a:stretch>
        </p:blipFill>
        <p:spPr>
          <a:xfrm flipH="1">
            <a:off x="6974567" y="4497116"/>
            <a:ext cx="2835729" cy="2126796"/>
          </a:xfrm>
          <a:prstGeom prst="rect">
            <a:avLst/>
          </a:prstGeom>
        </p:spPr>
      </p:pic>
      <p:pic>
        <p:nvPicPr>
          <p:cNvPr id="9" name="Picture 8">
            <a:extLst>
              <a:ext uri="{FF2B5EF4-FFF2-40B4-BE49-F238E27FC236}">
                <a16:creationId xmlns:a16="http://schemas.microsoft.com/office/drawing/2014/main" id="{6926B015-2603-C6AE-2822-316389E5AAF9}"/>
              </a:ext>
            </a:extLst>
          </p:cNvPr>
          <p:cNvPicPr>
            <a:picLocks noChangeAspect="1"/>
          </p:cNvPicPr>
          <p:nvPr/>
        </p:nvPicPr>
        <p:blipFill>
          <a:blip r:embed="rId3"/>
          <a:stretch>
            <a:fillRect/>
          </a:stretch>
        </p:blipFill>
        <p:spPr>
          <a:xfrm>
            <a:off x="9122228" y="2022862"/>
            <a:ext cx="2792472" cy="2094354"/>
          </a:xfrm>
          <a:prstGeom prst="rect">
            <a:avLst/>
          </a:prstGeom>
        </p:spPr>
      </p:pic>
      <p:pic>
        <p:nvPicPr>
          <p:cNvPr id="11" name="Picture 10">
            <a:extLst>
              <a:ext uri="{FF2B5EF4-FFF2-40B4-BE49-F238E27FC236}">
                <a16:creationId xmlns:a16="http://schemas.microsoft.com/office/drawing/2014/main" id="{95B50709-17A2-F3AB-0EED-7C5293590D2A}"/>
              </a:ext>
            </a:extLst>
          </p:cNvPr>
          <p:cNvPicPr>
            <a:picLocks noChangeAspect="1"/>
          </p:cNvPicPr>
          <p:nvPr/>
        </p:nvPicPr>
        <p:blipFill rotWithShape="1">
          <a:blip r:embed="rId4"/>
          <a:srcRect l="12256" t="1175" r="9947" b="10107"/>
          <a:stretch/>
        </p:blipFill>
        <p:spPr>
          <a:xfrm>
            <a:off x="5141687" y="1980467"/>
            <a:ext cx="3331029" cy="2136749"/>
          </a:xfrm>
          <a:prstGeom prst="rect">
            <a:avLst/>
          </a:prstGeom>
        </p:spPr>
      </p:pic>
    </p:spTree>
    <p:extLst>
      <p:ext uri="{BB962C8B-B14F-4D97-AF65-F5344CB8AC3E}">
        <p14:creationId xmlns:p14="http://schemas.microsoft.com/office/powerpoint/2010/main" val="203029578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TM03457452[[fn=Celestial]]</Template>
  <TotalTime>3093</TotalTime>
  <Words>375</Words>
  <Application>Microsoft Office PowerPoint</Application>
  <PresentationFormat>Widescreen</PresentationFormat>
  <Paragraphs>65</Paragraphs>
  <Slides>12</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12</vt:i4>
      </vt:variant>
    </vt:vector>
  </HeadingPairs>
  <TitlesOfParts>
    <vt:vector size="24" baseType="lpstr">
      <vt:lpstr>Arial</vt:lpstr>
      <vt:lpstr>Arial Black</vt:lpstr>
      <vt:lpstr>Arial Narrow</vt:lpstr>
      <vt:lpstr>Bahnschrift</vt:lpstr>
      <vt:lpstr>Book Antiqua</vt:lpstr>
      <vt:lpstr>Bookman Old Style</vt:lpstr>
      <vt:lpstr>Calibri</vt:lpstr>
      <vt:lpstr>Calibri Light</vt:lpstr>
      <vt:lpstr>Courier New</vt:lpstr>
      <vt:lpstr>Mongolian Baiti</vt:lpstr>
      <vt:lpstr>Wingdings</vt:lpstr>
      <vt:lpstr>Celestial</vt:lpstr>
      <vt:lpstr>The growing  concern of mobile  phone addiction </vt:lpstr>
      <vt:lpstr>introduction</vt:lpstr>
      <vt:lpstr>PowerPoint Presentation</vt:lpstr>
      <vt:lpstr>The overall prevalence of mobile phone addiction was found to be 33.0% and was more among boys (33.6%) than girls(32.3%) .</vt:lpstr>
      <vt:lpstr>PowerPoint Presentation</vt:lpstr>
      <vt:lpstr>Factors contributing to mobile addiction</vt:lpstr>
      <vt:lpstr>Impact on mental health</vt:lpstr>
      <vt:lpstr>Impact on relationship</vt:lpstr>
      <vt:lpstr>Tips for prevention</vt:lpstr>
      <vt:lpstr>Tips for prevention management </vt:lpstr>
      <vt:lpstr>Conclusion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growing  concern of mobile  phone addiction </dc:title>
  <dc:creator>Priyanshu b</dc:creator>
  <cp:lastModifiedBy>Priyanshu Rawat</cp:lastModifiedBy>
  <cp:revision>8</cp:revision>
  <dcterms:created xsi:type="dcterms:W3CDTF">2023-08-26T16:47:41Z</dcterms:created>
  <dcterms:modified xsi:type="dcterms:W3CDTF">2023-11-11T16:55:42Z</dcterms:modified>
</cp:coreProperties>
</file>